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483"/>
    <a:srgbClr val="75D0E8"/>
    <a:srgbClr val="02BBCA"/>
    <a:srgbClr val="14495D"/>
    <a:srgbClr val="C6D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/>
    <p:restoredTop sz="96240"/>
  </p:normalViewPr>
  <p:slideViewPr>
    <p:cSldViewPr snapToGrid="0">
      <p:cViewPr varScale="1">
        <p:scale>
          <a:sx n="83" d="100"/>
          <a:sy n="83" d="100"/>
        </p:scale>
        <p:origin x="311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08E08-F4B5-8643-AD91-BD34D5161E2C}" type="datetimeFigureOut">
              <a:rPr lang="en-US" smtClean="0"/>
              <a:t>3/19/26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9A3DF-4428-C142-9A33-EA635D88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7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augustschell.com/" TargetMode="External"/><Relationship Id="rId4" Type="http://schemas.openxmlformats.org/officeDocument/2006/relationships/hyperlink" Target="mailto:sales@augustschell.com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d you ever hear the trage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2E2D49-9385-F74F-9A59-82B460332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2" t="74976"/>
          <a:stretch/>
        </p:blipFill>
        <p:spPr>
          <a:xfrm>
            <a:off x="-1" y="0"/>
            <a:ext cx="608171" cy="2018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E68E6A-5229-3F46-A78E-D7389D85B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0"/>
          <a:stretch/>
        </p:blipFill>
        <p:spPr>
          <a:xfrm>
            <a:off x="0" y="1993053"/>
            <a:ext cx="579596" cy="80653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0B6CEB-18AA-694B-A121-8536E61BBA0D}"/>
              </a:ext>
            </a:extLst>
          </p:cNvPr>
          <p:cNvSpPr/>
          <p:nvPr/>
        </p:nvSpPr>
        <p:spPr>
          <a:xfrm>
            <a:off x="0" y="1623135"/>
            <a:ext cx="7772400" cy="5109837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8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60272-7DA6-EA4D-A3CD-372DB852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86" y="2172394"/>
            <a:ext cx="6648189" cy="2054680"/>
          </a:xfrm>
        </p:spPr>
        <p:txBody>
          <a:bodyPr anchor="b">
            <a:normAutofit/>
          </a:bodyPr>
          <a:lstStyle>
            <a:lvl1pPr algn="l">
              <a:defRPr sz="2805" b="1" i="0">
                <a:solidFill>
                  <a:srgbClr val="FFFFFF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459B8-B670-F747-B66F-7712B1B6F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409" y="4603942"/>
            <a:ext cx="6655566" cy="947277"/>
          </a:xfrm>
        </p:spPr>
        <p:txBody>
          <a:bodyPr/>
          <a:lstStyle>
            <a:lvl1pPr marL="0" indent="0" algn="l">
              <a:buNone/>
              <a:defRPr sz="153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4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 have the high 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 lines">
            <a:extLst>
              <a:ext uri="{FF2B5EF4-FFF2-40B4-BE49-F238E27FC236}">
                <a16:creationId xmlns:a16="http://schemas.microsoft.com/office/drawing/2014/main" id="{8D753ADD-D9EC-FDA3-CD16-6EE19985E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b="20413"/>
          <a:stretch/>
        </p:blipFill>
        <p:spPr>
          <a:xfrm>
            <a:off x="0" y="5626674"/>
            <a:ext cx="477275" cy="4478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5FB4D-807C-314F-BB3F-163A51CF425F}"/>
              </a:ext>
            </a:extLst>
          </p:cNvPr>
          <p:cNvSpPr/>
          <p:nvPr userDrawn="1"/>
        </p:nvSpPr>
        <p:spPr>
          <a:xfrm rot="5400000">
            <a:off x="3053800" y="5386212"/>
            <a:ext cx="1664803" cy="7772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8"/>
          </a:p>
        </p:txBody>
      </p:sp>
      <p:pic>
        <p:nvPicPr>
          <p:cNvPr id="6" name="!! lines">
            <a:extLst>
              <a:ext uri="{FF2B5EF4-FFF2-40B4-BE49-F238E27FC236}">
                <a16:creationId xmlns:a16="http://schemas.microsoft.com/office/drawing/2014/main" id="{56A28D89-6CAC-9E23-E02F-5CCEFFCFB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0"/>
            <a:ext cx="477276" cy="56266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8B282A-F6EA-E503-47F2-65A5A60A59D5}"/>
              </a:ext>
            </a:extLst>
          </p:cNvPr>
          <p:cNvSpPr/>
          <p:nvPr userDrawn="1"/>
        </p:nvSpPr>
        <p:spPr>
          <a:xfrm>
            <a:off x="5103216" y="1253069"/>
            <a:ext cx="2459236" cy="8500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DB8EF-D0F1-991E-E7B9-015B1C77D39F}"/>
              </a:ext>
            </a:extLst>
          </p:cNvPr>
          <p:cNvSpPr/>
          <p:nvPr userDrawn="1"/>
        </p:nvSpPr>
        <p:spPr>
          <a:xfrm>
            <a:off x="477275" y="1253067"/>
            <a:ext cx="4625940" cy="850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1857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other happy l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5A742C-146E-954C-BFEC-B532F43345C2}"/>
              </a:ext>
            </a:extLst>
          </p:cNvPr>
          <p:cNvSpPr/>
          <p:nvPr/>
        </p:nvSpPr>
        <p:spPr>
          <a:xfrm>
            <a:off x="0" y="0"/>
            <a:ext cx="2520315" cy="10058400"/>
          </a:xfrm>
          <a:prstGeom prst="rect">
            <a:avLst/>
          </a:prstGeom>
          <a:solidFill>
            <a:srgbClr val="EB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2FB2C-F524-7A45-9CBF-E422012A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9464"/>
            <a:ext cx="4687729" cy="588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79889F-5B03-BF41-B5B6-732AB186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060" y="0"/>
            <a:ext cx="669339" cy="39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s not the jedi w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4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is is where the fun begi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1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ppo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766084" y="9175223"/>
            <a:ext cx="2303884" cy="686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078C1-E3F2-E54B-B6AF-CE34DC6CE492}"/>
              </a:ext>
            </a:extLst>
          </p:cNvPr>
          <p:cNvSpPr/>
          <p:nvPr/>
        </p:nvSpPr>
        <p:spPr>
          <a:xfrm>
            <a:off x="-6136" y="-84702"/>
            <a:ext cx="7846033" cy="101854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5387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766084" y="9175223"/>
            <a:ext cx="2303884" cy="686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078C1-E3F2-E54B-B6AF-CE34DC6CE492}"/>
              </a:ext>
            </a:extLst>
          </p:cNvPr>
          <p:cNvSpPr/>
          <p:nvPr/>
        </p:nvSpPr>
        <p:spPr>
          <a:xfrm>
            <a:off x="-6136" y="-84702"/>
            <a:ext cx="7846033" cy="101854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1478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s coff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766084" y="9175223"/>
            <a:ext cx="2303884" cy="686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078C1-E3F2-E54B-B6AF-CE34DC6CE492}"/>
              </a:ext>
            </a:extLst>
          </p:cNvPr>
          <p:cNvSpPr/>
          <p:nvPr/>
        </p:nvSpPr>
        <p:spPr>
          <a:xfrm>
            <a:off x="-6136" y="-84702"/>
            <a:ext cx="7846033" cy="1018545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316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sahi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249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w this is pod r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E4F18-B84F-A8CD-72B0-819DD3CAB172}"/>
              </a:ext>
            </a:extLst>
          </p:cNvPr>
          <p:cNvSpPr/>
          <p:nvPr/>
        </p:nvSpPr>
        <p:spPr>
          <a:xfrm>
            <a:off x="2932866" y="1634490"/>
            <a:ext cx="837962" cy="19278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BC7A3-1F00-DDA4-6DB3-39C9AD222D91}"/>
              </a:ext>
            </a:extLst>
          </p:cNvPr>
          <p:cNvSpPr/>
          <p:nvPr/>
        </p:nvSpPr>
        <p:spPr>
          <a:xfrm>
            <a:off x="3895307" y="1634490"/>
            <a:ext cx="837962" cy="19278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8CA22D-FC18-0450-C1C0-87D94414C860}"/>
              </a:ext>
            </a:extLst>
          </p:cNvPr>
          <p:cNvSpPr/>
          <p:nvPr/>
        </p:nvSpPr>
        <p:spPr>
          <a:xfrm>
            <a:off x="4857749" y="1634490"/>
            <a:ext cx="837962" cy="1927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E1E787-EB5A-024F-760E-6CD5B3408110}"/>
              </a:ext>
            </a:extLst>
          </p:cNvPr>
          <p:cNvSpPr/>
          <p:nvPr/>
        </p:nvSpPr>
        <p:spPr>
          <a:xfrm>
            <a:off x="5820190" y="1634490"/>
            <a:ext cx="837962" cy="19278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E3AFC7-41F6-6698-B521-3FB45911F278}"/>
              </a:ext>
            </a:extLst>
          </p:cNvPr>
          <p:cNvSpPr/>
          <p:nvPr/>
        </p:nvSpPr>
        <p:spPr>
          <a:xfrm>
            <a:off x="6782631" y="1634490"/>
            <a:ext cx="837962" cy="1927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2DC45-D329-F953-8448-C513504AC185}"/>
              </a:ext>
            </a:extLst>
          </p:cNvPr>
          <p:cNvSpPr txBox="1"/>
          <p:nvPr/>
        </p:nvSpPr>
        <p:spPr>
          <a:xfrm>
            <a:off x="309681" y="607696"/>
            <a:ext cx="1949573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30" b="0" i="0" dirty="0">
                <a:solidFill>
                  <a:schemeClr val="tx1"/>
                </a:solidFill>
                <a:latin typeface="Avenir Black" panose="02000503020000020003" pitchFamily="2" charset="0"/>
              </a:rPr>
              <a:t>REFERENCE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12F66-3F19-FF89-46E9-93B21874F31E}"/>
              </a:ext>
            </a:extLst>
          </p:cNvPr>
          <p:cNvSpPr txBox="1"/>
          <p:nvPr/>
        </p:nvSpPr>
        <p:spPr>
          <a:xfrm>
            <a:off x="309680" y="1658588"/>
            <a:ext cx="1636025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30" b="0" i="0" dirty="0">
                <a:solidFill>
                  <a:schemeClr val="tx1"/>
                </a:solidFill>
                <a:latin typeface="Avenir Black" panose="02000503020000020003" pitchFamily="2" charset="0"/>
              </a:rPr>
              <a:t>AVENIR BLACK</a:t>
            </a:r>
          </a:p>
          <a:p>
            <a:pPr algn="l"/>
            <a:r>
              <a:rPr lang="en-US" sz="1530" b="0" i="0" dirty="0">
                <a:solidFill>
                  <a:schemeClr val="tx1"/>
                </a:solidFill>
                <a:latin typeface="Avenir Book" panose="02000503020000020003" pitchFamily="2" charset="0"/>
              </a:rPr>
              <a:t>AVENIR BOOK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949C1F-30A3-46FA-2E49-797B578EF303}"/>
              </a:ext>
            </a:extLst>
          </p:cNvPr>
          <p:cNvCxnSpPr>
            <a:cxnSpLocks/>
          </p:cNvCxnSpPr>
          <p:nvPr/>
        </p:nvCxnSpPr>
        <p:spPr>
          <a:xfrm>
            <a:off x="373437" y="2877383"/>
            <a:ext cx="141178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DE73AC6-BDCF-D818-5970-B8CB53F7A95B}"/>
              </a:ext>
            </a:extLst>
          </p:cNvPr>
          <p:cNvSpPr txBox="1"/>
          <p:nvPr/>
        </p:nvSpPr>
        <p:spPr>
          <a:xfrm>
            <a:off x="309680" y="3328790"/>
            <a:ext cx="1236813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93" b="0" i="0" spc="191" dirty="0">
                <a:solidFill>
                  <a:schemeClr val="tx1"/>
                </a:solidFill>
                <a:latin typeface="Avenir Light" panose="020B0402020203020204" pitchFamily="34" charset="77"/>
              </a:rPr>
              <a:t>AVENIR LIGHT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D5A45-F442-6D5D-35E9-3F39E24C78DA}"/>
              </a:ext>
            </a:extLst>
          </p:cNvPr>
          <p:cNvSpPr txBox="1"/>
          <p:nvPr/>
        </p:nvSpPr>
        <p:spPr>
          <a:xfrm>
            <a:off x="309680" y="3720123"/>
            <a:ext cx="1037463" cy="22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93" b="1" i="0" spc="0" dirty="0">
                <a:solidFill>
                  <a:schemeClr val="tx1"/>
                </a:solidFill>
                <a:latin typeface="Avenir Black" panose="02000503020000020003" pitchFamily="2" charset="0"/>
              </a:rPr>
              <a:t>AVENIR BLACK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7CA016-B40C-B552-E2F9-8B0F68FBD1DE}"/>
              </a:ext>
            </a:extLst>
          </p:cNvPr>
          <p:cNvSpPr txBox="1"/>
          <p:nvPr/>
        </p:nvSpPr>
        <p:spPr>
          <a:xfrm>
            <a:off x="309680" y="4562865"/>
            <a:ext cx="1639494" cy="7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93" b="0" i="0" dirty="0">
                <a:solidFill>
                  <a:schemeClr val="tx1"/>
                </a:solidFill>
                <a:latin typeface="Avenir Book" panose="02000503020000020003" pitchFamily="2" charset="0"/>
              </a:rPr>
              <a:t>Avenir Book</a:t>
            </a:r>
          </a:p>
          <a:p>
            <a:pPr algn="l"/>
            <a:endParaRPr lang="en-US" sz="893" b="0" i="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893" b="0" i="0" dirty="0">
                <a:solidFill>
                  <a:schemeClr val="tx1"/>
                </a:solidFill>
                <a:latin typeface="Avenir Next Condensed" panose="020B0506020202020204" pitchFamily="34" charset="0"/>
              </a:rPr>
              <a:t>Avenir Condensed</a:t>
            </a:r>
          </a:p>
          <a:p>
            <a:pPr algn="l"/>
            <a:r>
              <a:rPr lang="en-US" sz="893" b="0" i="0" dirty="0">
                <a:solidFill>
                  <a:schemeClr val="tx1"/>
                </a:solidFill>
                <a:latin typeface="Avenir Next Condensed Ultra Lig" panose="020B0206020202020204" pitchFamily="34" charset="77"/>
              </a:rPr>
              <a:t>Avenir Condensed Light</a:t>
            </a:r>
          </a:p>
          <a:p>
            <a:pPr algn="l"/>
            <a:r>
              <a:rPr lang="en-US" sz="893" b="1" i="0" dirty="0">
                <a:solidFill>
                  <a:schemeClr val="tx1"/>
                </a:solidFill>
                <a:latin typeface="Avenir Next Condensed" panose="020B0506020202020204" pitchFamily="34" charset="0"/>
              </a:rPr>
              <a:t>Avenir Condensed Bold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38AA4-358F-64A4-9BFF-B55DE661A743}"/>
              </a:ext>
            </a:extLst>
          </p:cNvPr>
          <p:cNvSpPr txBox="1"/>
          <p:nvPr/>
        </p:nvSpPr>
        <p:spPr>
          <a:xfrm>
            <a:off x="2871955" y="3629842"/>
            <a:ext cx="487634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FANTA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257C0B-E795-168C-9313-3B19B888005B}"/>
              </a:ext>
            </a:extLst>
          </p:cNvPr>
          <p:cNvSpPr txBox="1"/>
          <p:nvPr/>
        </p:nvSpPr>
        <p:spPr>
          <a:xfrm>
            <a:off x="3847393" y="3629842"/>
            <a:ext cx="550151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POCARI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64D9CA-2FD8-1C64-2A75-6F1DBD5EE0DC}"/>
              </a:ext>
            </a:extLst>
          </p:cNvPr>
          <p:cNvSpPr txBox="1"/>
          <p:nvPr/>
        </p:nvSpPr>
        <p:spPr>
          <a:xfrm>
            <a:off x="4842969" y="3629842"/>
            <a:ext cx="516488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ORION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4C4DE-1584-446A-DEB5-19FE69C79083}"/>
              </a:ext>
            </a:extLst>
          </p:cNvPr>
          <p:cNvSpPr txBox="1"/>
          <p:nvPr/>
        </p:nvSpPr>
        <p:spPr>
          <a:xfrm>
            <a:off x="5818406" y="3629842"/>
            <a:ext cx="449162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KIRIN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FE4A2-6B0F-C487-81FC-3E41DE30837E}"/>
              </a:ext>
            </a:extLst>
          </p:cNvPr>
          <p:cNvSpPr txBox="1"/>
          <p:nvPr/>
        </p:nvSpPr>
        <p:spPr>
          <a:xfrm>
            <a:off x="6730484" y="3629842"/>
            <a:ext cx="482824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ASAHI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C25B90-A839-111D-E6FE-E1181C9D208C}"/>
              </a:ext>
            </a:extLst>
          </p:cNvPr>
          <p:cNvSpPr txBox="1"/>
          <p:nvPr/>
        </p:nvSpPr>
        <p:spPr>
          <a:xfrm>
            <a:off x="6554925" y="1005840"/>
            <a:ext cx="1129427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48" dirty="0">
                <a:solidFill>
                  <a:schemeClr val="tx1"/>
                </a:solidFill>
                <a:latin typeface="Avenir Book" panose="02000503020000020003" pitchFamily="2" charset="0"/>
              </a:rPr>
              <a:t>MAIN COLORS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6B0C6-0EE5-AAC0-4522-D302EB20526F}"/>
              </a:ext>
            </a:extLst>
          </p:cNvPr>
          <p:cNvSpPr txBox="1"/>
          <p:nvPr/>
        </p:nvSpPr>
        <p:spPr>
          <a:xfrm>
            <a:off x="6318109" y="4402467"/>
            <a:ext cx="130248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48" dirty="0">
                <a:solidFill>
                  <a:schemeClr val="tx1"/>
                </a:solidFill>
                <a:latin typeface="Avenir Book" panose="02000503020000020003" pitchFamily="2" charset="0"/>
              </a:rPr>
              <a:t>BOLD ACCENTS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AF7BAC-13DB-04B3-5393-4BC1F9E3634A}"/>
              </a:ext>
            </a:extLst>
          </p:cNvPr>
          <p:cNvSpPr/>
          <p:nvPr/>
        </p:nvSpPr>
        <p:spPr>
          <a:xfrm>
            <a:off x="2880718" y="5098609"/>
            <a:ext cx="837962" cy="19278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69CE89-5965-CEF2-25CD-1C799DB34403}"/>
              </a:ext>
            </a:extLst>
          </p:cNvPr>
          <p:cNvSpPr/>
          <p:nvPr/>
        </p:nvSpPr>
        <p:spPr>
          <a:xfrm>
            <a:off x="3843160" y="5098609"/>
            <a:ext cx="837962" cy="19278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028C44-0168-FF0A-A782-4BDDB65C111C}"/>
              </a:ext>
            </a:extLst>
          </p:cNvPr>
          <p:cNvSpPr/>
          <p:nvPr/>
        </p:nvSpPr>
        <p:spPr>
          <a:xfrm>
            <a:off x="4805601" y="5098609"/>
            <a:ext cx="837962" cy="19278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96ECB4-2200-3205-6217-A80A951A2E7A}"/>
              </a:ext>
            </a:extLst>
          </p:cNvPr>
          <p:cNvSpPr/>
          <p:nvPr/>
        </p:nvSpPr>
        <p:spPr>
          <a:xfrm>
            <a:off x="5768043" y="5098609"/>
            <a:ext cx="837962" cy="1927860"/>
          </a:xfrm>
          <a:prstGeom prst="rect">
            <a:avLst/>
          </a:prstGeom>
          <a:solidFill>
            <a:srgbClr val="009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656B71-58CD-597B-8A9F-3271F74839C8}"/>
              </a:ext>
            </a:extLst>
          </p:cNvPr>
          <p:cNvSpPr/>
          <p:nvPr/>
        </p:nvSpPr>
        <p:spPr>
          <a:xfrm>
            <a:off x="6730484" y="5098609"/>
            <a:ext cx="837962" cy="1927860"/>
          </a:xfrm>
          <a:prstGeom prst="rect">
            <a:avLst/>
          </a:prstGeom>
          <a:solidFill>
            <a:srgbClr val="F9E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D36C08-720F-74B6-87C9-0B44ABC6D7C8}"/>
              </a:ext>
            </a:extLst>
          </p:cNvPr>
          <p:cNvSpPr txBox="1"/>
          <p:nvPr/>
        </p:nvSpPr>
        <p:spPr>
          <a:xfrm>
            <a:off x="2819808" y="7093960"/>
            <a:ext cx="599844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ICHIBAN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F9AF24-43E6-1CE6-CC53-72C7CBB85D49}"/>
              </a:ext>
            </a:extLst>
          </p:cNvPr>
          <p:cNvSpPr txBox="1"/>
          <p:nvPr/>
        </p:nvSpPr>
        <p:spPr>
          <a:xfrm>
            <a:off x="3795245" y="7093960"/>
            <a:ext cx="659155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SAPPORO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2995AA-6A8C-A6CE-D124-7D8BAD2DF8CD}"/>
              </a:ext>
            </a:extLst>
          </p:cNvPr>
          <p:cNvSpPr txBox="1"/>
          <p:nvPr/>
        </p:nvSpPr>
        <p:spPr>
          <a:xfrm>
            <a:off x="4790822" y="7093960"/>
            <a:ext cx="649537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SUNTORY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68F3E1-9978-10AB-BCC0-2A3EDC4B8FC1}"/>
              </a:ext>
            </a:extLst>
          </p:cNvPr>
          <p:cNvSpPr txBox="1"/>
          <p:nvPr/>
        </p:nvSpPr>
        <p:spPr>
          <a:xfrm>
            <a:off x="5766258" y="7093960"/>
            <a:ext cx="599844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CALPICO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FDCF52-ECA9-31A2-0CEE-D7375C60E447}"/>
              </a:ext>
            </a:extLst>
          </p:cNvPr>
          <p:cNvSpPr txBox="1"/>
          <p:nvPr/>
        </p:nvSpPr>
        <p:spPr>
          <a:xfrm>
            <a:off x="6678337" y="7093960"/>
            <a:ext cx="535724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48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Avenir Next Condensed Ultra Lig" panose="020B0206020202020204" pitchFamily="34" charset="77"/>
              </a:rPr>
              <a:t>YEBISU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81A7EC1-C13B-5273-2BFB-B6DFD0621E9F}"/>
              </a:ext>
            </a:extLst>
          </p:cNvPr>
          <p:cNvGrpSpPr/>
          <p:nvPr/>
        </p:nvGrpSpPr>
        <p:grpSpPr>
          <a:xfrm rot="5400000">
            <a:off x="3480578" y="358569"/>
            <a:ext cx="529342" cy="1624764"/>
            <a:chOff x="3355126" y="1178540"/>
            <a:chExt cx="360915" cy="25486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468FFFA-73CF-1A3B-C039-D708D112A15E}"/>
                </a:ext>
              </a:extLst>
            </p:cNvPr>
            <p:cNvSpPr/>
            <p:nvPr/>
          </p:nvSpPr>
          <p:spPr>
            <a:xfrm flipV="1">
              <a:off x="3355126" y="1178540"/>
              <a:ext cx="360915" cy="360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27C13E0-74C4-2FE1-68DF-6364C19E61BE}"/>
                </a:ext>
              </a:extLst>
            </p:cNvPr>
            <p:cNvSpPr/>
            <p:nvPr/>
          </p:nvSpPr>
          <p:spPr>
            <a:xfrm flipV="1">
              <a:off x="3355126" y="1616087"/>
              <a:ext cx="360915" cy="36091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5A84ADD-36AB-19A2-DB0F-133637E7EA88}"/>
                </a:ext>
              </a:extLst>
            </p:cNvPr>
            <p:cNvSpPr/>
            <p:nvPr/>
          </p:nvSpPr>
          <p:spPr>
            <a:xfrm flipV="1">
              <a:off x="3355126" y="2053634"/>
              <a:ext cx="360915" cy="36091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D5EA84-5EC3-8A1A-817A-3E9E265328F0}"/>
                </a:ext>
              </a:extLst>
            </p:cNvPr>
            <p:cNvSpPr/>
            <p:nvPr/>
          </p:nvSpPr>
          <p:spPr>
            <a:xfrm flipV="1">
              <a:off x="3355126" y="2491181"/>
              <a:ext cx="360915" cy="360915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CBF0014-B784-71CA-A3DE-7327F5920543}"/>
                </a:ext>
              </a:extLst>
            </p:cNvPr>
            <p:cNvSpPr/>
            <p:nvPr/>
          </p:nvSpPr>
          <p:spPr>
            <a:xfrm flipV="1">
              <a:off x="3355126" y="3366275"/>
              <a:ext cx="360915" cy="36091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710C8-1E6B-A811-E450-1F7A78484A36}"/>
                </a:ext>
              </a:extLst>
            </p:cNvPr>
            <p:cNvSpPr/>
            <p:nvPr/>
          </p:nvSpPr>
          <p:spPr>
            <a:xfrm flipV="1">
              <a:off x="3355126" y="2928728"/>
              <a:ext cx="360915" cy="36091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3C2AD99-4A62-4E1A-ED99-2F3C3C357B4F}"/>
              </a:ext>
            </a:extLst>
          </p:cNvPr>
          <p:cNvSpPr/>
          <p:nvPr/>
        </p:nvSpPr>
        <p:spPr>
          <a:xfrm>
            <a:off x="7119639" y="8612504"/>
            <a:ext cx="382548" cy="880110"/>
          </a:xfrm>
          <a:prstGeom prst="rect">
            <a:avLst/>
          </a:prstGeom>
          <a:solidFill>
            <a:srgbClr val="0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324763-BA48-BB04-7DAA-8D975BC19703}"/>
              </a:ext>
            </a:extLst>
          </p:cNvPr>
          <p:cNvSpPr/>
          <p:nvPr/>
        </p:nvSpPr>
        <p:spPr>
          <a:xfrm>
            <a:off x="6654849" y="8612504"/>
            <a:ext cx="382548" cy="880110"/>
          </a:xfrm>
          <a:prstGeom prst="rect">
            <a:avLst/>
          </a:prstGeom>
          <a:solidFill>
            <a:srgbClr val="009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83AF32-6ACC-80F9-2509-5874BEF058B6}"/>
              </a:ext>
            </a:extLst>
          </p:cNvPr>
          <p:cNvSpPr/>
          <p:nvPr/>
        </p:nvSpPr>
        <p:spPr>
          <a:xfrm>
            <a:off x="6190059" y="8612504"/>
            <a:ext cx="382548" cy="880110"/>
          </a:xfrm>
          <a:prstGeom prst="rect">
            <a:avLst/>
          </a:prstGeom>
          <a:solidFill>
            <a:srgbClr val="40C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4617C78-8C1F-BC57-E1CB-C03DD10A5A44}"/>
              </a:ext>
            </a:extLst>
          </p:cNvPr>
          <p:cNvSpPr/>
          <p:nvPr/>
        </p:nvSpPr>
        <p:spPr>
          <a:xfrm>
            <a:off x="5725269" y="8612504"/>
            <a:ext cx="382548" cy="880110"/>
          </a:xfrm>
          <a:prstGeom prst="rect">
            <a:avLst/>
          </a:prstGeom>
          <a:solidFill>
            <a:srgbClr val="00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3A3B02C-8236-90EE-0DCE-98B04A48CFE4}"/>
              </a:ext>
            </a:extLst>
          </p:cNvPr>
          <p:cNvSpPr/>
          <p:nvPr/>
        </p:nvSpPr>
        <p:spPr>
          <a:xfrm>
            <a:off x="5260479" y="8612504"/>
            <a:ext cx="382548" cy="880110"/>
          </a:xfrm>
          <a:prstGeom prst="rect">
            <a:avLst/>
          </a:prstGeom>
          <a:solidFill>
            <a:srgbClr val="2F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D80712F-92C8-02A5-A8C7-B12B38020DF8}"/>
              </a:ext>
            </a:extLst>
          </p:cNvPr>
          <p:cNvSpPr/>
          <p:nvPr/>
        </p:nvSpPr>
        <p:spPr>
          <a:xfrm>
            <a:off x="4795689" y="8612504"/>
            <a:ext cx="382548" cy="880110"/>
          </a:xfrm>
          <a:prstGeom prst="rect">
            <a:avLst/>
          </a:prstGeom>
          <a:solidFill>
            <a:srgbClr val="C0D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4954878-9B79-D7D3-2413-F7654A6CA3F1}"/>
              </a:ext>
            </a:extLst>
          </p:cNvPr>
          <p:cNvSpPr/>
          <p:nvPr/>
        </p:nvSpPr>
        <p:spPr>
          <a:xfrm>
            <a:off x="4330899" y="8612504"/>
            <a:ext cx="382548" cy="880110"/>
          </a:xfrm>
          <a:prstGeom prst="rect">
            <a:avLst/>
          </a:prstGeom>
          <a:solidFill>
            <a:srgbClr val="AE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06BCBDD-E012-1683-A758-F9B6B4660A71}"/>
              </a:ext>
            </a:extLst>
          </p:cNvPr>
          <p:cNvSpPr txBox="1"/>
          <p:nvPr/>
        </p:nvSpPr>
        <p:spPr>
          <a:xfrm>
            <a:off x="6239171" y="8044535"/>
            <a:ext cx="130248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48" dirty="0">
                <a:solidFill>
                  <a:schemeClr val="tx1"/>
                </a:solidFill>
                <a:latin typeface="Avenir Book" panose="02000503020000020003" pitchFamily="2" charset="0"/>
              </a:rPr>
              <a:t>SOFT ACCENTS</a:t>
            </a:r>
          </a:p>
        </p:txBody>
      </p:sp>
    </p:spTree>
    <p:extLst>
      <p:ext uri="{BB962C8B-B14F-4D97-AF65-F5344CB8AC3E}">
        <p14:creationId xmlns:p14="http://schemas.microsoft.com/office/powerpoint/2010/main" val="2528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lo t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A21084-6703-4B93-4586-C496FF079770}"/>
              </a:ext>
            </a:extLst>
          </p:cNvPr>
          <p:cNvSpPr/>
          <p:nvPr userDrawn="1"/>
        </p:nvSpPr>
        <p:spPr>
          <a:xfrm>
            <a:off x="0" y="6173"/>
            <a:ext cx="7772400" cy="13173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749B7-F763-CE4E-5E04-5466B1002C49}"/>
              </a:ext>
            </a:extLst>
          </p:cNvPr>
          <p:cNvSpPr/>
          <p:nvPr userDrawn="1"/>
        </p:nvSpPr>
        <p:spPr>
          <a:xfrm>
            <a:off x="402957" y="902881"/>
            <a:ext cx="6943240" cy="835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E01AC-00A7-49F9-0C3E-617F49331119}"/>
              </a:ext>
            </a:extLst>
          </p:cNvPr>
          <p:cNvSpPr txBox="1"/>
          <p:nvPr userDrawn="1"/>
        </p:nvSpPr>
        <p:spPr>
          <a:xfrm>
            <a:off x="1905000" y="9738711"/>
            <a:ext cx="396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 err="1">
                <a:solidFill>
                  <a:schemeClr val="tx1"/>
                </a:solidFill>
                <a:latin typeface="Avenir Book" panose="02000503020000020003" pitchFamily="2" charset="0"/>
              </a:rPr>
              <a:t>www.augustschell.com</a:t>
            </a:r>
            <a:endParaRPr lang="en-US" sz="1000" b="0" i="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5F36E-9B02-9EEB-F177-6441717925EF}"/>
              </a:ext>
            </a:extLst>
          </p:cNvPr>
          <p:cNvSpPr/>
          <p:nvPr userDrawn="1"/>
        </p:nvSpPr>
        <p:spPr>
          <a:xfrm>
            <a:off x="0" y="9503765"/>
            <a:ext cx="7772400" cy="557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DFF892-1B5F-F280-E9B0-852542038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2425" y="354793"/>
            <a:ext cx="1386897" cy="288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AAC81C-E031-AEDD-F600-AA54743EAAA7}"/>
              </a:ext>
            </a:extLst>
          </p:cNvPr>
          <p:cNvSpPr txBox="1"/>
          <p:nvPr userDrawn="1"/>
        </p:nvSpPr>
        <p:spPr>
          <a:xfrm>
            <a:off x="3556357" y="9592019"/>
            <a:ext cx="41203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latin typeface="Poppins" pitchFamily="2" charset="77"/>
                <a:cs typeface="Poppin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sales@augustschell.com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 | </a:t>
            </a:r>
            <a:r>
              <a:rPr lang="en-US" sz="900" dirty="0">
                <a:latin typeface="Poppins" pitchFamily="2" charset="77"/>
                <a:cs typeface="Poppins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www.augustschell.com</a:t>
            </a:r>
            <a:r>
              <a:rPr lang="en-US" sz="9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| 301838.9470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D4EEE1-C27A-2A4A-5AAB-F1F74F1CC1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054" y="9611957"/>
            <a:ext cx="1008482" cy="2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ver tell me the o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!! lines">
            <a:extLst>
              <a:ext uri="{FF2B5EF4-FFF2-40B4-BE49-F238E27FC236}">
                <a16:creationId xmlns:a16="http://schemas.microsoft.com/office/drawing/2014/main" id="{06809889-FDB1-8A44-9FAD-8B61E0AFF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7882" y="8942143"/>
            <a:ext cx="326027" cy="1921788"/>
          </a:xfrm>
          <a:prstGeom prst="rect">
            <a:avLst/>
          </a:prstGeom>
        </p:spPr>
      </p:pic>
      <p:pic>
        <p:nvPicPr>
          <p:cNvPr id="2" name="!! lines">
            <a:extLst>
              <a:ext uri="{FF2B5EF4-FFF2-40B4-BE49-F238E27FC236}">
                <a16:creationId xmlns:a16="http://schemas.microsoft.com/office/drawing/2014/main" id="{8F01D66D-5C47-AA8A-1D23-53E01CA3D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719670" y="8934493"/>
            <a:ext cx="326027" cy="19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s a 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!! lines">
            <a:extLst>
              <a:ext uri="{FF2B5EF4-FFF2-40B4-BE49-F238E27FC236}">
                <a16:creationId xmlns:a16="http://schemas.microsoft.com/office/drawing/2014/main" id="{06809889-FDB1-8A44-9FAD-8B61E0AFF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8800"/>
            <a:ext cx="749774" cy="4419600"/>
          </a:xfrm>
          <a:prstGeom prst="rect">
            <a:avLst/>
          </a:prstGeom>
        </p:spPr>
      </p:pic>
      <p:sp>
        <p:nvSpPr>
          <p:cNvPr id="3" name="!! bg">
            <a:extLst>
              <a:ext uri="{FF2B5EF4-FFF2-40B4-BE49-F238E27FC236}">
                <a16:creationId xmlns:a16="http://schemas.microsoft.com/office/drawing/2014/main" id="{F13CA7E3-FAC8-C545-A25A-B240028536BF}"/>
              </a:ext>
            </a:extLst>
          </p:cNvPr>
          <p:cNvSpPr/>
          <p:nvPr/>
        </p:nvSpPr>
        <p:spPr>
          <a:xfrm>
            <a:off x="1968410" y="0"/>
            <a:ext cx="5803990" cy="100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8326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ying is for dro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C7EFE7-D2F1-FE43-B371-22B5E13314BA}"/>
              </a:ext>
            </a:extLst>
          </p:cNvPr>
          <p:cNvSpPr/>
          <p:nvPr/>
        </p:nvSpPr>
        <p:spPr>
          <a:xfrm>
            <a:off x="-67003" y="0"/>
            <a:ext cx="56490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4917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 AM THE SE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!! lines">
            <a:extLst>
              <a:ext uri="{FF2B5EF4-FFF2-40B4-BE49-F238E27FC236}">
                <a16:creationId xmlns:a16="http://schemas.microsoft.com/office/drawing/2014/main" id="{06809889-FDB1-8A44-9FAD-8B61E0AFF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266" cy="8065347"/>
          </a:xfrm>
          <a:prstGeom prst="rect">
            <a:avLst/>
          </a:prstGeom>
        </p:spPr>
      </p:pic>
      <p:sp>
        <p:nvSpPr>
          <p:cNvPr id="3" name="!! bg">
            <a:extLst>
              <a:ext uri="{FF2B5EF4-FFF2-40B4-BE49-F238E27FC236}">
                <a16:creationId xmlns:a16="http://schemas.microsoft.com/office/drawing/2014/main" id="{F13CA7E3-FAC8-C545-A25A-B240028536BF}"/>
              </a:ext>
            </a:extLst>
          </p:cNvPr>
          <p:cNvSpPr/>
          <p:nvPr/>
        </p:nvSpPr>
        <p:spPr>
          <a:xfrm>
            <a:off x="555784" y="614625"/>
            <a:ext cx="6660833" cy="8829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36451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a sith deals in absol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 dots">
            <a:extLst>
              <a:ext uri="{FF2B5EF4-FFF2-40B4-BE49-F238E27FC236}">
                <a16:creationId xmlns:a16="http://schemas.microsoft.com/office/drawing/2014/main" id="{99CCBEA1-ECCD-914C-BA28-717D992B1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34" y="228895"/>
            <a:ext cx="588008" cy="1896576"/>
          </a:xfrm>
          <a:prstGeom prst="rect">
            <a:avLst/>
          </a:prstGeom>
        </p:spPr>
      </p:pic>
      <p:pic>
        <p:nvPicPr>
          <p:cNvPr id="9" name="!! lines">
            <a:extLst>
              <a:ext uri="{FF2B5EF4-FFF2-40B4-BE49-F238E27FC236}">
                <a16:creationId xmlns:a16="http://schemas.microsoft.com/office/drawing/2014/main" id="{06809889-FDB1-8A44-9FAD-8B61E0AF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19" y="1993053"/>
            <a:ext cx="1368266" cy="8065347"/>
          </a:xfrm>
          <a:prstGeom prst="rect">
            <a:avLst/>
          </a:prstGeom>
        </p:spPr>
      </p:pic>
      <p:sp>
        <p:nvSpPr>
          <p:cNvPr id="3" name="!! bg">
            <a:extLst>
              <a:ext uri="{FF2B5EF4-FFF2-40B4-BE49-F238E27FC236}">
                <a16:creationId xmlns:a16="http://schemas.microsoft.com/office/drawing/2014/main" id="{F13CA7E3-FAC8-C545-A25A-B240028536BF}"/>
              </a:ext>
            </a:extLst>
          </p:cNvPr>
          <p:cNvSpPr/>
          <p:nvPr/>
        </p:nvSpPr>
        <p:spPr>
          <a:xfrm>
            <a:off x="555784" y="614625"/>
            <a:ext cx="6660833" cy="8829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35333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underestimate my p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 lines">
            <a:extLst>
              <a:ext uri="{FF2B5EF4-FFF2-40B4-BE49-F238E27FC236}">
                <a16:creationId xmlns:a16="http://schemas.microsoft.com/office/drawing/2014/main" id="{2BB12496-BBBE-6795-0CFC-5BC5DAF67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237"/>
          <a:stretch/>
        </p:blipFill>
        <p:spPr>
          <a:xfrm>
            <a:off x="0" y="5626674"/>
            <a:ext cx="954550" cy="4431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906D64-EA6B-1111-26CC-C570389B9DE1}"/>
              </a:ext>
            </a:extLst>
          </p:cNvPr>
          <p:cNvSpPr/>
          <p:nvPr/>
        </p:nvSpPr>
        <p:spPr>
          <a:xfrm rot="5400000">
            <a:off x="3053800" y="-3053798"/>
            <a:ext cx="1664803" cy="7772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8"/>
          </a:p>
        </p:txBody>
      </p:sp>
      <p:pic>
        <p:nvPicPr>
          <p:cNvPr id="9" name="!! lines">
            <a:extLst>
              <a:ext uri="{FF2B5EF4-FFF2-40B4-BE49-F238E27FC236}">
                <a16:creationId xmlns:a16="http://schemas.microsoft.com/office/drawing/2014/main" id="{06809889-FDB1-8A44-9FAD-8B61E0AFF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4551" cy="56266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F0C399-82D6-43EE-E550-D1404C197F6C}"/>
              </a:ext>
            </a:extLst>
          </p:cNvPr>
          <p:cNvSpPr/>
          <p:nvPr/>
        </p:nvSpPr>
        <p:spPr>
          <a:xfrm>
            <a:off x="217039" y="712470"/>
            <a:ext cx="2459236" cy="9041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9751-02DA-42A8-55A3-634E6AF86FB1}"/>
              </a:ext>
            </a:extLst>
          </p:cNvPr>
          <p:cNvSpPr/>
          <p:nvPr/>
        </p:nvSpPr>
        <p:spPr>
          <a:xfrm>
            <a:off x="2893312" y="712468"/>
            <a:ext cx="4662049" cy="9041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41982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 have the high 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 lines">
            <a:extLst>
              <a:ext uri="{FF2B5EF4-FFF2-40B4-BE49-F238E27FC236}">
                <a16:creationId xmlns:a16="http://schemas.microsoft.com/office/drawing/2014/main" id="{8D753ADD-D9EC-FDA3-CD16-6EE19985E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626674"/>
            <a:ext cx="954551" cy="56266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5FB4D-807C-314F-BB3F-163A51CF425F}"/>
              </a:ext>
            </a:extLst>
          </p:cNvPr>
          <p:cNvSpPr/>
          <p:nvPr userDrawn="1"/>
        </p:nvSpPr>
        <p:spPr>
          <a:xfrm rot="5400000">
            <a:off x="3053800" y="-3053798"/>
            <a:ext cx="1664803" cy="7772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93" tIns="29146" rIns="58293" bIns="29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8"/>
          </a:p>
        </p:txBody>
      </p:sp>
      <p:pic>
        <p:nvPicPr>
          <p:cNvPr id="6" name="!! lines">
            <a:extLst>
              <a:ext uri="{FF2B5EF4-FFF2-40B4-BE49-F238E27FC236}">
                <a16:creationId xmlns:a16="http://schemas.microsoft.com/office/drawing/2014/main" id="{56A28D89-6CAC-9E23-E02F-5CCEFFCFB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54551" cy="56266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8B282A-F6EA-E503-47F2-65A5A60A59D5}"/>
              </a:ext>
            </a:extLst>
          </p:cNvPr>
          <p:cNvSpPr/>
          <p:nvPr userDrawn="1"/>
        </p:nvSpPr>
        <p:spPr>
          <a:xfrm>
            <a:off x="217039" y="712470"/>
            <a:ext cx="2459236" cy="9041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DB8EF-D0F1-991E-E7B9-015B1C77D39F}"/>
              </a:ext>
            </a:extLst>
          </p:cNvPr>
          <p:cNvSpPr/>
          <p:nvPr userDrawn="1"/>
        </p:nvSpPr>
        <p:spPr>
          <a:xfrm>
            <a:off x="2893312" y="712468"/>
            <a:ext cx="4662049" cy="9041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19998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D6B91-490E-B44F-BFF9-00006C6E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1CA4-4E8B-0147-94F5-09CC19F20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5" r:id="rId3"/>
    <p:sldLayoutId id="2147483667" r:id="rId4"/>
    <p:sldLayoutId id="2147483673" r:id="rId5"/>
    <p:sldLayoutId id="2147483668" r:id="rId6"/>
    <p:sldLayoutId id="2147483679" r:id="rId7"/>
    <p:sldLayoutId id="2147483666" r:id="rId8"/>
    <p:sldLayoutId id="2147483669" r:id="rId9"/>
    <p:sldLayoutId id="2147483681" r:id="rId10"/>
    <p:sldLayoutId id="2147483670" r:id="rId11"/>
    <p:sldLayoutId id="2147483671" r:id="rId12"/>
    <p:sldLayoutId id="2147483680" r:id="rId13"/>
    <p:sldLayoutId id="2147483674" r:id="rId14"/>
    <p:sldLayoutId id="2147483675" r:id="rId15"/>
    <p:sldLayoutId id="2147483676" r:id="rId16"/>
    <p:sldLayoutId id="2147483677" r:id="rId17"/>
    <p:sldLayoutId id="214748366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148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7.svg"/><Relationship Id="rId21" Type="http://schemas.openxmlformats.org/officeDocument/2006/relationships/image" Target="../media/image51.svg"/><Relationship Id="rId7" Type="http://schemas.openxmlformats.org/officeDocument/2006/relationships/image" Target="../media/image11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2" Type="http://schemas.openxmlformats.org/officeDocument/2006/relationships/image" Target="../media/image36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1.svg"/><Relationship Id="rId24" Type="http://schemas.openxmlformats.org/officeDocument/2006/relationships/image" Target="../media/image54.png"/><Relationship Id="rId5" Type="http://schemas.openxmlformats.org/officeDocument/2006/relationships/image" Target="../media/image39.sv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8.png"/><Relationship Id="rId9" Type="http://schemas.openxmlformats.org/officeDocument/2006/relationships/image" Target="../media/image13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CE0DFD2-6BC5-4FB6-F23E-2E26F7F31D31}"/>
              </a:ext>
            </a:extLst>
          </p:cNvPr>
          <p:cNvSpPr txBox="1"/>
          <p:nvPr/>
        </p:nvSpPr>
        <p:spPr>
          <a:xfrm>
            <a:off x="475603" y="262522"/>
            <a:ext cx="5350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Power of Cisco + Splunk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Network Assurance – See What Matters. Fix What Breaks</a:t>
            </a:r>
            <a:endParaRPr lang="en-US" sz="1200" dirty="0">
              <a:solidFill>
                <a:schemeClr val="bg1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23B59-70AC-9FB7-66C1-DB58320CD8AC}"/>
              </a:ext>
            </a:extLst>
          </p:cNvPr>
          <p:cNvSpPr txBox="1"/>
          <p:nvPr/>
        </p:nvSpPr>
        <p:spPr>
          <a:xfrm>
            <a:off x="475603" y="1037879"/>
            <a:ext cx="6674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August Schell helps organizations unlock the full value of Cisco and Splunk by turning network data into real operational insight.</a:t>
            </a:r>
            <a:r>
              <a:rPr lang="en-US" sz="1000" b="1" dirty="0">
                <a:latin typeface="Aptos" panose="020B0004020202020204" pitchFamily="34" charset="0"/>
              </a:rPr>
              <a:t> </a:t>
            </a:r>
            <a:r>
              <a:rPr lang="en-US" sz="1000" dirty="0">
                <a:latin typeface="Aptos" panose="020B0004020202020204" pitchFamily="34" charset="0"/>
              </a:rPr>
              <a:t>By integrating Cisco infrastructure with Splunk analytics and automation, ASE enables customers to quickly detect issues, understand service impact, and resolve problems before they affect mission operations. </a:t>
            </a:r>
            <a:endParaRPr lang="en-US" sz="1000" dirty="0">
              <a:effectLst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815EC3F2-68B2-1A49-694B-A306CE52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116" y="2527450"/>
            <a:ext cx="2732233" cy="267418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9EC467C-D709-1F3F-A74D-659F097E217B}"/>
              </a:ext>
            </a:extLst>
          </p:cNvPr>
          <p:cNvSpPr txBox="1"/>
          <p:nvPr/>
        </p:nvSpPr>
        <p:spPr>
          <a:xfrm>
            <a:off x="3548470" y="2655787"/>
            <a:ext cx="273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5D0E8"/>
                </a:solidFill>
                <a:latin typeface="Aptos" panose="020B0004020202020204" pitchFamily="34" charset="0"/>
              </a:rPr>
              <a:t>Unified visibility across network, applications, and infrastructure </a:t>
            </a:r>
            <a:endParaRPr lang="en-US" sz="1200" b="1" i="0" dirty="0">
              <a:solidFill>
                <a:srgbClr val="75D0E8"/>
              </a:solidFill>
              <a:latin typeface="Aptos" panose="020B00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176ED2-46D4-E45B-E018-CC36E91E323B}"/>
              </a:ext>
            </a:extLst>
          </p:cNvPr>
          <p:cNvSpPr txBox="1"/>
          <p:nvPr/>
        </p:nvSpPr>
        <p:spPr>
          <a:xfrm>
            <a:off x="4221580" y="3671213"/>
            <a:ext cx="260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6DD91"/>
                </a:solidFill>
                <a:latin typeface="Aptos" panose="020B0004020202020204" pitchFamily="34" charset="0"/>
              </a:rPr>
              <a:t>Operational dashboards for NetOps, SecOps, and leadership teams </a:t>
            </a:r>
            <a:endParaRPr lang="en-US" sz="1200" b="1" i="0" dirty="0">
              <a:solidFill>
                <a:srgbClr val="C6DD91"/>
              </a:solidFill>
              <a:latin typeface="Aptos" panose="020B00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90340B-1C44-9CE8-E8C7-C1C35F28DA28}"/>
              </a:ext>
            </a:extLst>
          </p:cNvPr>
          <p:cNvSpPr txBox="1"/>
          <p:nvPr/>
        </p:nvSpPr>
        <p:spPr>
          <a:xfrm>
            <a:off x="3548470" y="4625521"/>
            <a:ext cx="273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16483"/>
                </a:solidFill>
                <a:latin typeface="Aptos" panose="020B0004020202020204" pitchFamily="34" charset="0"/>
              </a:rPr>
              <a:t>Faster detection of service disruptions and performance issues </a:t>
            </a:r>
            <a:endParaRPr lang="en-US" sz="1200" b="1" i="0" dirty="0">
              <a:solidFill>
                <a:srgbClr val="216483"/>
              </a:solidFill>
              <a:latin typeface="Aptos" panose="020B00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4671B1-4075-57B9-677E-A4B81317E844}"/>
              </a:ext>
            </a:extLst>
          </p:cNvPr>
          <p:cNvSpPr txBox="1"/>
          <p:nvPr/>
        </p:nvSpPr>
        <p:spPr>
          <a:xfrm>
            <a:off x="475603" y="1627275"/>
            <a:ext cx="337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ptos" panose="020B0004020202020204" pitchFamily="34" charset="0"/>
              </a:rPr>
              <a:t>Bringing Cisco and Splunk Together </a:t>
            </a:r>
            <a:endParaRPr lang="en-US" sz="8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D85AE3-B19D-86E0-BA9E-9CEB588FCD46}"/>
              </a:ext>
            </a:extLst>
          </p:cNvPr>
          <p:cNvSpPr txBox="1"/>
          <p:nvPr/>
        </p:nvSpPr>
        <p:spPr>
          <a:xfrm>
            <a:off x="475603" y="1928643"/>
            <a:ext cx="652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ASE helps organizations connect their Cisco network infrastructure with Splunk’s operational intelligence platform</a:t>
            </a:r>
            <a:r>
              <a:rPr lang="en-US" sz="1000" b="1" dirty="0">
                <a:latin typeface="Aptos" panose="020B0004020202020204" pitchFamily="34" charset="0"/>
              </a:rPr>
              <a:t>, </a:t>
            </a:r>
            <a:r>
              <a:rPr lang="en-US" sz="1000" dirty="0">
                <a:latin typeface="Aptos" panose="020B0004020202020204" pitchFamily="34" charset="0"/>
              </a:rPr>
              <a:t>creating a unified view of network health, service performance, and security activity.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AF8963EA-CB12-ACCB-112C-4F4600626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78" y="3333503"/>
            <a:ext cx="685800" cy="3556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DB6BB194-C113-D10A-8229-4E96E7AB9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357" y="4005314"/>
            <a:ext cx="886843" cy="350881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1FF2D75-567B-3FA1-AFDE-3D9A3FFB4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6319" y="2728828"/>
            <a:ext cx="342449" cy="342449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BEF18D6E-0EB1-8EE3-D2EA-8C10C59D6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77954" y="3720106"/>
            <a:ext cx="275386" cy="275386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0C5AB0FC-A7B8-C861-942F-04B15644AE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55703" y="4639414"/>
            <a:ext cx="342449" cy="34244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3B87CA5E-8E15-31FE-764D-92AF1AF27FC1}"/>
              </a:ext>
            </a:extLst>
          </p:cNvPr>
          <p:cNvSpPr txBox="1"/>
          <p:nvPr/>
        </p:nvSpPr>
        <p:spPr>
          <a:xfrm>
            <a:off x="621677" y="8074836"/>
            <a:ext cx="326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ptos" panose="020B0004020202020204" pitchFamily="34" charset="0"/>
              </a:rPr>
              <a:t>Turning Network Data into Action </a:t>
            </a:r>
            <a:endParaRPr lang="en-US" sz="14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6CE03C-EF78-518D-9B7A-F5C51EA2063A}"/>
              </a:ext>
            </a:extLst>
          </p:cNvPr>
          <p:cNvSpPr txBox="1"/>
          <p:nvPr/>
        </p:nvSpPr>
        <p:spPr>
          <a:xfrm>
            <a:off x="621677" y="8292492"/>
            <a:ext cx="6529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ASE doesn’t just deploy technology—we help operationalize it.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F94231-FCA7-0771-FBCA-1E7F705F4E7D}"/>
              </a:ext>
            </a:extLst>
          </p:cNvPr>
          <p:cNvSpPr txBox="1"/>
          <p:nvPr/>
        </p:nvSpPr>
        <p:spPr>
          <a:xfrm>
            <a:off x="1063201" y="8619338"/>
            <a:ext cx="1484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Transform Cisco telemetry into clear operational insights </a:t>
            </a:r>
            <a:endParaRPr lang="en-US" sz="1000" b="1" i="0" dirty="0">
              <a:solidFill>
                <a:srgbClr val="216483"/>
              </a:solidFill>
              <a:latin typeface="Aptos" panose="020B00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DD1EC-CBF7-56A9-3D6B-1D9F07989FB5}"/>
              </a:ext>
            </a:extLst>
          </p:cNvPr>
          <p:cNvSpPr txBox="1"/>
          <p:nvPr/>
        </p:nvSpPr>
        <p:spPr>
          <a:xfrm>
            <a:off x="3080394" y="8619338"/>
            <a:ext cx="1484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Enable real-time service visibility</a:t>
            </a:r>
            <a:r>
              <a:rPr lang="en-US" sz="1000" b="1" dirty="0">
                <a:latin typeface="Aptos" panose="020B0004020202020204" pitchFamily="34" charset="0"/>
              </a:rPr>
              <a:t> </a:t>
            </a:r>
            <a:r>
              <a:rPr lang="en-US" sz="1000" dirty="0">
                <a:latin typeface="Aptos" panose="020B0004020202020204" pitchFamily="34" charset="0"/>
              </a:rPr>
              <a:t>across critical systems </a:t>
            </a:r>
            <a:endParaRPr lang="en-US" sz="1000" b="1" i="0" dirty="0">
              <a:solidFill>
                <a:srgbClr val="216483"/>
              </a:solidFill>
              <a:latin typeface="Aptos" panose="020B00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892C07A-5A9B-84DA-40A9-D6BEC490E277}"/>
              </a:ext>
            </a:extLst>
          </p:cNvPr>
          <p:cNvSpPr txBox="1"/>
          <p:nvPr/>
        </p:nvSpPr>
        <p:spPr>
          <a:xfrm>
            <a:off x="5112369" y="8619338"/>
            <a:ext cx="1484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Automate investigation and response to reduce operational burden </a:t>
            </a:r>
            <a:endParaRPr lang="en-US" sz="1000" b="1" i="0" dirty="0">
              <a:solidFill>
                <a:srgbClr val="216483"/>
              </a:solidFill>
              <a:latin typeface="Aptos" panose="020B0004020202020204" pitchFamily="34" charset="0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1D10CF27-6D0E-A1A1-ABEF-02961F4D23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2034" y="8727493"/>
            <a:ext cx="337688" cy="337688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1898FDCF-008D-03AC-413F-AA2E3C61F6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75840" y="8743666"/>
            <a:ext cx="305343" cy="305343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D5523072-E553-7BEF-C632-DAACCB43A9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75985" y="8713029"/>
            <a:ext cx="366616" cy="3666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0F99EC-C8EE-F090-795D-28D862DDF450}"/>
              </a:ext>
            </a:extLst>
          </p:cNvPr>
          <p:cNvSpPr/>
          <p:nvPr/>
        </p:nvSpPr>
        <p:spPr>
          <a:xfrm>
            <a:off x="0" y="5379243"/>
            <a:ext cx="7772400" cy="2370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35E26-31A6-6995-8020-A48072B24086}"/>
              </a:ext>
            </a:extLst>
          </p:cNvPr>
          <p:cNvSpPr txBox="1">
            <a:spLocks/>
          </p:cNvSpPr>
          <p:nvPr/>
        </p:nvSpPr>
        <p:spPr>
          <a:xfrm>
            <a:off x="418600" y="5470302"/>
            <a:ext cx="6995160" cy="4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82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85" b="1" i="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Cisco Ecosystem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7B8C31-E1FD-BBEC-705E-6FA22F3088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02191" y="5819802"/>
            <a:ext cx="1420694" cy="18807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3908DE-FD6C-8907-9477-868E97DB9C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2259" y="5932271"/>
            <a:ext cx="666790" cy="263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32FE2-58E1-3D72-B1DA-D5D8788A6EE3}"/>
              </a:ext>
            </a:extLst>
          </p:cNvPr>
          <p:cNvSpPr txBox="1"/>
          <p:nvPr/>
        </p:nvSpPr>
        <p:spPr>
          <a:xfrm>
            <a:off x="460082" y="6207851"/>
            <a:ext cx="252813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83"/>
              </a:spcAft>
            </a:pPr>
            <a:r>
              <a:rPr lang="en-US" sz="1020" dirty="0">
                <a:solidFill>
                  <a:schemeClr val="bg1"/>
                </a:solidFill>
              </a:rPr>
              <a:t>Analyzes machine data for real-time operational and security insights.</a:t>
            </a:r>
            <a:endParaRPr lang="en-US" sz="102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73B19-514D-2E0D-5F16-471604EE84DB}"/>
              </a:ext>
            </a:extLst>
          </p:cNvPr>
          <p:cNvSpPr txBox="1"/>
          <p:nvPr/>
        </p:nvSpPr>
        <p:spPr>
          <a:xfrm>
            <a:off x="493775" y="7116836"/>
            <a:ext cx="238417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83"/>
              </a:spcAft>
            </a:pPr>
            <a:r>
              <a:rPr lang="en-US" sz="1020" dirty="0">
                <a:solidFill>
                  <a:schemeClr val="bg1"/>
                </a:solidFill>
              </a:rPr>
              <a:t>Delivers secure networking infrastructure and foundational telemetry.</a:t>
            </a:r>
            <a:endParaRPr lang="en-US" sz="102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6D4D507-30B0-3AA7-291A-F22515A6648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98908" y="6888990"/>
            <a:ext cx="288614" cy="2133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0A0EA1E-C37C-7DEC-AABE-3976F388A0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58162" r="8012" b="-5763"/>
          <a:stretch>
            <a:fillRect/>
          </a:stretch>
        </p:blipFill>
        <p:spPr>
          <a:xfrm>
            <a:off x="560469" y="6934788"/>
            <a:ext cx="524415" cy="1407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C9AC523-DF2A-FAE5-04D0-4BF0A955742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58162" r="8012" b="-5763"/>
          <a:stretch>
            <a:fillRect/>
          </a:stretch>
        </p:blipFill>
        <p:spPr>
          <a:xfrm>
            <a:off x="3590094" y="5832818"/>
            <a:ext cx="524415" cy="140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39BBEE-44FD-3F4B-D085-ECB1099CD48A}"/>
              </a:ext>
            </a:extLst>
          </p:cNvPr>
          <p:cNvSpPr txBox="1"/>
          <p:nvPr/>
        </p:nvSpPr>
        <p:spPr>
          <a:xfrm>
            <a:off x="3558993" y="5983500"/>
            <a:ext cx="313671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83"/>
              </a:spcAft>
            </a:pPr>
            <a:r>
              <a:rPr lang="en-US" sz="1020" dirty="0">
                <a:solidFill>
                  <a:schemeClr val="bg1"/>
                </a:solidFill>
              </a:rPr>
              <a:t>Provides end-to-end visibility into network and internet performance.</a:t>
            </a:r>
            <a:endParaRPr lang="en-US" sz="102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A23BE6-9403-D4BC-BA3E-B1D87DFE4E94}"/>
              </a:ext>
            </a:extLst>
          </p:cNvPr>
          <p:cNvSpPr txBox="1"/>
          <p:nvPr/>
        </p:nvSpPr>
        <p:spPr>
          <a:xfrm>
            <a:off x="3538341" y="6702240"/>
            <a:ext cx="3639481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83"/>
              </a:spcAft>
            </a:pPr>
            <a:r>
              <a:rPr lang="en-US" sz="1020" dirty="0">
                <a:solidFill>
                  <a:schemeClr val="bg1"/>
                </a:solidFill>
                <a:latin typeface="Aptos" panose="020B0004020202020204" pitchFamily="34" charset="0"/>
              </a:rPr>
              <a:t>Observability of network traffic insights beyond NetFlow data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437AD94-26A4-A837-3A22-515C5D5D6A7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58162" r="8012" b="-5763"/>
          <a:stretch>
            <a:fillRect/>
          </a:stretch>
        </p:blipFill>
        <p:spPr>
          <a:xfrm>
            <a:off x="3581883" y="6568393"/>
            <a:ext cx="524415" cy="1407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D7A798-62C9-9CA0-C6C9-89DC10B07C98}"/>
              </a:ext>
            </a:extLst>
          </p:cNvPr>
          <p:cNvSpPr txBox="1"/>
          <p:nvPr/>
        </p:nvSpPr>
        <p:spPr>
          <a:xfrm>
            <a:off x="4125185" y="6498368"/>
            <a:ext cx="245807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48" b="1" dirty="0">
                <a:solidFill>
                  <a:schemeClr val="bg1"/>
                </a:solidFill>
                <a:latin typeface="Aptos" panose="020B0004020202020204" pitchFamily="34" charset="0"/>
              </a:rPr>
              <a:t>SECURE NETWORK ANALYTICS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205389A-8043-1B22-AF3D-F734AA08FC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58162" r="8012" b="-5763"/>
          <a:stretch>
            <a:fillRect/>
          </a:stretch>
        </p:blipFill>
        <p:spPr>
          <a:xfrm>
            <a:off x="3586241" y="7136974"/>
            <a:ext cx="524415" cy="14070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0116F62-0585-DA06-2A01-851E744E6F9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221580" y="7134267"/>
            <a:ext cx="1376082" cy="1434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DA1483-2504-888F-3EEA-24419D28B8AA}"/>
              </a:ext>
            </a:extLst>
          </p:cNvPr>
          <p:cNvSpPr txBox="1"/>
          <p:nvPr/>
        </p:nvSpPr>
        <p:spPr>
          <a:xfrm>
            <a:off x="3546553" y="7273802"/>
            <a:ext cx="3136718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83"/>
              </a:spcAft>
            </a:pPr>
            <a:r>
              <a:rPr lang="en-US" sz="1020" dirty="0">
                <a:solidFill>
                  <a:schemeClr val="bg1"/>
                </a:solidFill>
              </a:rPr>
              <a:t>Monitors application performance and user experience.</a:t>
            </a:r>
            <a:endParaRPr lang="en-US" sz="102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14F74B-3E33-2ACF-7FBD-C8D9C2F7E4CC}"/>
              </a:ext>
            </a:extLst>
          </p:cNvPr>
          <p:cNvCxnSpPr/>
          <p:nvPr/>
        </p:nvCxnSpPr>
        <p:spPr>
          <a:xfrm>
            <a:off x="3080394" y="5819802"/>
            <a:ext cx="0" cy="170329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A79B2-592B-FB86-C205-437FD4C9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61310B9F-5DA9-FB23-BF79-536D2FFCCF99}"/>
              </a:ext>
            </a:extLst>
          </p:cNvPr>
          <p:cNvSpPr/>
          <p:nvPr/>
        </p:nvSpPr>
        <p:spPr>
          <a:xfrm>
            <a:off x="3469942" y="2034489"/>
            <a:ext cx="693042" cy="69304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F646DC-4B9A-13AD-1E72-F94422698A94}"/>
              </a:ext>
            </a:extLst>
          </p:cNvPr>
          <p:cNvCxnSpPr/>
          <p:nvPr/>
        </p:nvCxnSpPr>
        <p:spPr>
          <a:xfrm>
            <a:off x="1672791" y="6403455"/>
            <a:ext cx="448881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DA7308A-CF7C-026F-9391-5C87BCB28EE3}"/>
              </a:ext>
            </a:extLst>
          </p:cNvPr>
          <p:cNvSpPr/>
          <p:nvPr/>
        </p:nvSpPr>
        <p:spPr>
          <a:xfrm>
            <a:off x="5483235" y="3531462"/>
            <a:ext cx="1893752" cy="2369198"/>
          </a:xfrm>
          <a:prstGeom prst="roundRect">
            <a:avLst>
              <a:gd name="adj" fmla="val 2494"/>
            </a:avLst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95F8B5A-D909-9821-037E-4D17A134DA62}"/>
              </a:ext>
            </a:extLst>
          </p:cNvPr>
          <p:cNvSpPr/>
          <p:nvPr/>
        </p:nvSpPr>
        <p:spPr>
          <a:xfrm>
            <a:off x="537462" y="3531462"/>
            <a:ext cx="1893752" cy="2369198"/>
          </a:xfrm>
          <a:prstGeom prst="roundRect">
            <a:avLst>
              <a:gd name="adj" fmla="val 2494"/>
            </a:avLst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477C8-E23E-5646-92F2-B52B7631D4B2}"/>
              </a:ext>
            </a:extLst>
          </p:cNvPr>
          <p:cNvSpPr txBox="1"/>
          <p:nvPr/>
        </p:nvSpPr>
        <p:spPr>
          <a:xfrm>
            <a:off x="475604" y="262522"/>
            <a:ext cx="530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Power of Cisco + Splunk</a:t>
            </a:r>
          </a:p>
          <a:p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Network Assurance – See What Matters. Fix What Breaks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A3B04-6E45-155B-41B1-35437B0DEE17}"/>
              </a:ext>
            </a:extLst>
          </p:cNvPr>
          <p:cNvSpPr txBox="1"/>
          <p:nvPr/>
        </p:nvSpPr>
        <p:spPr>
          <a:xfrm>
            <a:off x="2198409" y="1069630"/>
            <a:ext cx="337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" panose="020B0004020202020204" pitchFamily="34" charset="0"/>
              </a:rPr>
              <a:t>How ASE Delivers Value</a:t>
            </a:r>
            <a:endParaRPr lang="en-US" sz="8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11284-7C29-2D54-3B99-67F57CB52DD3}"/>
              </a:ext>
            </a:extLst>
          </p:cNvPr>
          <p:cNvSpPr txBox="1"/>
          <p:nvPr/>
        </p:nvSpPr>
        <p:spPr>
          <a:xfrm>
            <a:off x="621677" y="1319038"/>
            <a:ext cx="6529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ptos" panose="020B0004020202020204" pitchFamily="34" charset="0"/>
              </a:rPr>
              <a:t>ASE combines deep expertise in Cisco networking and Splunk analytics to help customers quickly realize value.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8C3BF-8999-07BA-BD97-BFF701CCFC71}"/>
              </a:ext>
            </a:extLst>
          </p:cNvPr>
          <p:cNvSpPr txBox="1"/>
          <p:nvPr/>
        </p:nvSpPr>
        <p:spPr>
          <a:xfrm>
            <a:off x="2445629" y="4128068"/>
            <a:ext cx="3037606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2BBCA"/>
                </a:solidFill>
                <a:latin typeface="Aptos" panose="020B0004020202020204" pitchFamily="34" charset="0"/>
              </a:rPr>
              <a:t>Unified Splunk Dashboards</a:t>
            </a:r>
            <a:endParaRPr lang="en-US" sz="800" b="0" i="0" dirty="0">
              <a:solidFill>
                <a:srgbClr val="02BBCA"/>
              </a:solidFill>
              <a:latin typeface="Aptos" panose="020B00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B1C785-BED8-71D5-C5FC-8D5D3181F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1171" y="4478881"/>
            <a:ext cx="1893753" cy="13036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7EAEB91-E348-C40B-E8DE-B51C0A0D8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4319" y="3749700"/>
            <a:ext cx="1445755" cy="19138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B6E0969-B718-476C-B0E2-4FBC6E2EE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5852" y="3677038"/>
            <a:ext cx="685800" cy="355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F36E9AF-7EF2-037C-7B81-2A29F8F65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7788" y="3837695"/>
            <a:ext cx="886843" cy="3508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14DA24-2447-8FBC-E275-6EC303D8CA87}"/>
              </a:ext>
            </a:extLst>
          </p:cNvPr>
          <p:cNvSpPr txBox="1"/>
          <p:nvPr/>
        </p:nvSpPr>
        <p:spPr>
          <a:xfrm>
            <a:off x="551875" y="4128195"/>
            <a:ext cx="189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4495D"/>
                </a:solidFill>
                <a:latin typeface="Aptos" panose="020B0004020202020204" pitchFamily="34" charset="0"/>
              </a:rPr>
              <a:t>Cisco Infrastructure Telemetry</a:t>
            </a:r>
            <a:endParaRPr lang="en-US" sz="800" b="0" i="0" dirty="0">
              <a:solidFill>
                <a:srgbClr val="14495D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C42AA-A1DE-0172-276A-A08C7CCFBC28}"/>
              </a:ext>
            </a:extLst>
          </p:cNvPr>
          <p:cNvSpPr txBox="1"/>
          <p:nvPr/>
        </p:nvSpPr>
        <p:spPr>
          <a:xfrm>
            <a:off x="829159" y="4746972"/>
            <a:ext cx="136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chemeClr val="tx1"/>
                </a:solidFill>
                <a:latin typeface="Aptos" panose="020B0004020202020204" pitchFamily="34" charset="0"/>
              </a:rPr>
              <a:t>Secure Network Analytics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ptos" panose="020B0004020202020204" pitchFamily="34" charset="0"/>
              </a:rPr>
              <a:t>AppDynamics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chemeClr val="tx1"/>
                </a:solidFill>
                <a:latin typeface="Aptos" panose="020B0004020202020204" pitchFamily="34" charset="0"/>
              </a:rPr>
              <a:t>Cisco Spaces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8AAF2-D5DD-BEF5-1514-B6A812F15A41}"/>
              </a:ext>
            </a:extLst>
          </p:cNvPr>
          <p:cNvSpPr txBox="1"/>
          <p:nvPr/>
        </p:nvSpPr>
        <p:spPr>
          <a:xfrm>
            <a:off x="5639698" y="4306775"/>
            <a:ext cx="1580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chemeClr val="tx1"/>
                </a:solidFill>
                <a:latin typeface="Aptos" panose="020B0004020202020204" pitchFamily="34" charset="0"/>
              </a:rPr>
              <a:t>IT Service Intelligence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ptos" panose="020B0004020202020204" pitchFamily="34" charset="0"/>
              </a:rPr>
              <a:t>Root Cause Analysis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chemeClr val="tx1"/>
                </a:solidFill>
                <a:latin typeface="Aptos" panose="020B0004020202020204" pitchFamily="34" charset="0"/>
              </a:rPr>
              <a:t>KPPI “Glass Table” Dashboards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latin typeface="Aptos" panose="020B0004020202020204" pitchFamily="34" charset="0"/>
              </a:rPr>
              <a:t>Automoated</a:t>
            </a:r>
            <a:r>
              <a:rPr lang="en-US" sz="1000" dirty="0">
                <a:latin typeface="Aptos" panose="020B0004020202020204" pitchFamily="34" charset="0"/>
              </a:rPr>
              <a:t> remediation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F6C649-6095-9D20-0D0A-92A0E5B42A94}"/>
              </a:ext>
            </a:extLst>
          </p:cNvPr>
          <p:cNvCxnSpPr>
            <a:cxnSpLocks/>
          </p:cNvCxnSpPr>
          <p:nvPr/>
        </p:nvCxnSpPr>
        <p:spPr>
          <a:xfrm>
            <a:off x="4853928" y="5360286"/>
            <a:ext cx="464553" cy="0"/>
          </a:xfrm>
          <a:prstGeom prst="straightConnector1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20EF3E-0684-F9AB-E449-1411E8B5C9F5}"/>
              </a:ext>
            </a:extLst>
          </p:cNvPr>
          <p:cNvCxnSpPr>
            <a:cxnSpLocks/>
          </p:cNvCxnSpPr>
          <p:nvPr/>
        </p:nvCxnSpPr>
        <p:spPr>
          <a:xfrm>
            <a:off x="2586192" y="5360286"/>
            <a:ext cx="464553" cy="0"/>
          </a:xfrm>
          <a:prstGeom prst="straightConnector1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FFA28F-8255-341B-4DF8-5B1DF94481DD}"/>
              </a:ext>
            </a:extLst>
          </p:cNvPr>
          <p:cNvCxnSpPr>
            <a:cxnSpLocks/>
          </p:cNvCxnSpPr>
          <p:nvPr/>
        </p:nvCxnSpPr>
        <p:spPr>
          <a:xfrm>
            <a:off x="2601689" y="3814398"/>
            <a:ext cx="464553" cy="0"/>
          </a:xfrm>
          <a:prstGeom prst="straightConnector1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92AC5A-7D2C-AEDA-92F1-1DFE43DFA549}"/>
              </a:ext>
            </a:extLst>
          </p:cNvPr>
          <p:cNvCxnSpPr>
            <a:cxnSpLocks/>
          </p:cNvCxnSpPr>
          <p:nvPr/>
        </p:nvCxnSpPr>
        <p:spPr>
          <a:xfrm>
            <a:off x="4760937" y="3823842"/>
            <a:ext cx="548640" cy="0"/>
          </a:xfrm>
          <a:prstGeom prst="straightConnector1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31305A5-9E1A-9D63-BB51-5174035F5BEC}"/>
              </a:ext>
            </a:extLst>
          </p:cNvPr>
          <p:cNvSpPr/>
          <p:nvPr/>
        </p:nvSpPr>
        <p:spPr>
          <a:xfrm>
            <a:off x="1220866" y="6139984"/>
            <a:ext cx="526943" cy="52694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8212E8-3BF8-0B80-C51F-4A3BE1748DC4}"/>
              </a:ext>
            </a:extLst>
          </p:cNvPr>
          <p:cNvSpPr txBox="1"/>
          <p:nvPr/>
        </p:nvSpPr>
        <p:spPr>
          <a:xfrm>
            <a:off x="1144589" y="6719333"/>
            <a:ext cx="675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tx1"/>
                </a:solidFill>
                <a:latin typeface="Aptos" panose="020B0004020202020204" pitchFamily="34" charset="0"/>
              </a:rPr>
              <a:t>NetOps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9E9E78-2FBC-C6B6-700E-10AABF3AC4ED}"/>
              </a:ext>
            </a:extLst>
          </p:cNvPr>
          <p:cNvSpPr/>
          <p:nvPr/>
        </p:nvSpPr>
        <p:spPr>
          <a:xfrm>
            <a:off x="2856490" y="6139984"/>
            <a:ext cx="526943" cy="52694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1FC6BF-72C3-3C88-8760-DC5D8EF5900C}"/>
              </a:ext>
            </a:extLst>
          </p:cNvPr>
          <p:cNvSpPr txBox="1"/>
          <p:nvPr/>
        </p:nvSpPr>
        <p:spPr>
          <a:xfrm>
            <a:off x="2777559" y="6713246"/>
            <a:ext cx="6848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tx1"/>
                </a:solidFill>
                <a:latin typeface="Aptos" panose="020B0004020202020204" pitchFamily="34" charset="0"/>
              </a:rPr>
              <a:t>SecOps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B0548A7-9B1F-9BD8-3164-F0C435600C65}"/>
              </a:ext>
            </a:extLst>
          </p:cNvPr>
          <p:cNvSpPr/>
          <p:nvPr/>
        </p:nvSpPr>
        <p:spPr>
          <a:xfrm>
            <a:off x="4492114" y="6139984"/>
            <a:ext cx="526943" cy="52694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3FD54E-6DED-0EA7-8DE9-5EDAD564459F}"/>
              </a:ext>
            </a:extLst>
          </p:cNvPr>
          <p:cNvSpPr txBox="1"/>
          <p:nvPr/>
        </p:nvSpPr>
        <p:spPr>
          <a:xfrm>
            <a:off x="4492114" y="6732649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tx1"/>
                </a:solidFill>
                <a:latin typeface="Aptos" panose="020B0004020202020204" pitchFamily="34" charset="0"/>
              </a:rPr>
              <a:t>NOC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DB83E46-1857-AE21-B1F3-1FB4BB4CE9DE}"/>
              </a:ext>
            </a:extLst>
          </p:cNvPr>
          <p:cNvSpPr/>
          <p:nvPr/>
        </p:nvSpPr>
        <p:spPr>
          <a:xfrm>
            <a:off x="6127737" y="6139984"/>
            <a:ext cx="526943" cy="52694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2A0808-6E4D-60B4-5C0B-4ED2B26842CE}"/>
              </a:ext>
            </a:extLst>
          </p:cNvPr>
          <p:cNvSpPr txBox="1"/>
          <p:nvPr/>
        </p:nvSpPr>
        <p:spPr>
          <a:xfrm>
            <a:off x="6154605" y="6714828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tx1"/>
                </a:solidFill>
                <a:latin typeface="Aptos" panose="020B0004020202020204" pitchFamily="34" charset="0"/>
              </a:rPr>
              <a:t>SOC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817DBF9-1A20-F356-A0E3-D8614B1606D4}"/>
              </a:ext>
            </a:extLst>
          </p:cNvPr>
          <p:cNvCxnSpPr/>
          <p:nvPr/>
        </p:nvCxnSpPr>
        <p:spPr>
          <a:xfrm flipV="1">
            <a:off x="3956617" y="5865664"/>
            <a:ext cx="0" cy="548640"/>
          </a:xfrm>
          <a:prstGeom prst="straightConnector1">
            <a:avLst/>
          </a:prstGeom>
          <a:ln w="635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phic 55">
            <a:extLst>
              <a:ext uri="{FF2B5EF4-FFF2-40B4-BE49-F238E27FC236}">
                <a16:creationId xmlns:a16="http://schemas.microsoft.com/office/drawing/2014/main" id="{3939B29D-451B-9004-F6BF-FEBA7C559E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5125" y="6269152"/>
            <a:ext cx="246221" cy="26860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2C28B53-5038-20DC-F915-B81F54142A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6266" y="6257096"/>
            <a:ext cx="270163" cy="29032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E5B6354B-169E-0357-F99F-FD6EEAC8ED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23691" y="6257549"/>
            <a:ext cx="276863" cy="276863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94EE7B9A-1FDC-442F-2B46-B0647F4704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69733" y="6259635"/>
            <a:ext cx="252280" cy="288320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5D0AE1B-B8DE-6562-A241-E9047112D75E}"/>
              </a:ext>
            </a:extLst>
          </p:cNvPr>
          <p:cNvSpPr/>
          <p:nvPr/>
        </p:nvSpPr>
        <p:spPr>
          <a:xfrm>
            <a:off x="3154014" y="1749289"/>
            <a:ext cx="591358" cy="591358"/>
          </a:xfrm>
          <a:prstGeom prst="roundRect">
            <a:avLst>
              <a:gd name="adj" fmla="val 64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ADE157D-17A5-8BD0-9F34-F35B76D0B112}"/>
              </a:ext>
            </a:extLst>
          </p:cNvPr>
          <p:cNvSpPr/>
          <p:nvPr/>
        </p:nvSpPr>
        <p:spPr>
          <a:xfrm>
            <a:off x="3906895" y="1748407"/>
            <a:ext cx="591358" cy="591358"/>
          </a:xfrm>
          <a:prstGeom prst="roundRect">
            <a:avLst>
              <a:gd name="adj" fmla="val 6421"/>
            </a:avLst>
          </a:prstGeom>
          <a:solidFill>
            <a:srgbClr val="75D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E9F8A64-F6D8-AEF9-8B20-C664396E9E5A}"/>
              </a:ext>
            </a:extLst>
          </p:cNvPr>
          <p:cNvSpPr/>
          <p:nvPr/>
        </p:nvSpPr>
        <p:spPr>
          <a:xfrm>
            <a:off x="3154014" y="2458270"/>
            <a:ext cx="591358" cy="591358"/>
          </a:xfrm>
          <a:prstGeom prst="roundRect">
            <a:avLst>
              <a:gd name="adj" fmla="val 6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19EB66AA-B5E9-300C-8E58-FE18E74EF91D}"/>
              </a:ext>
            </a:extLst>
          </p:cNvPr>
          <p:cNvSpPr/>
          <p:nvPr/>
        </p:nvSpPr>
        <p:spPr>
          <a:xfrm>
            <a:off x="3906895" y="2457388"/>
            <a:ext cx="591358" cy="591358"/>
          </a:xfrm>
          <a:prstGeom prst="roundRect">
            <a:avLst>
              <a:gd name="adj" fmla="val 6421"/>
            </a:avLst>
          </a:prstGeom>
          <a:solidFill>
            <a:srgbClr val="216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58E28A4-AE50-6035-C58F-31C18E04CE90}"/>
              </a:ext>
            </a:extLst>
          </p:cNvPr>
          <p:cNvSpPr txBox="1"/>
          <p:nvPr/>
        </p:nvSpPr>
        <p:spPr>
          <a:xfrm>
            <a:off x="882460" y="1820235"/>
            <a:ext cx="223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ptos" panose="020B0004020202020204" pitchFamily="34" charset="0"/>
              </a:rPr>
              <a:t>Integrates Cisco infrastructure data into Splunk operational dashboards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5C3038-3051-F8CC-AD4C-A277696C965A}"/>
              </a:ext>
            </a:extLst>
          </p:cNvPr>
          <p:cNvSpPr txBox="1"/>
          <p:nvPr/>
        </p:nvSpPr>
        <p:spPr>
          <a:xfrm>
            <a:off x="895419" y="2535304"/>
            <a:ext cx="218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ptos" panose="020B0004020202020204" pitchFamily="34" charset="0"/>
              </a:rPr>
              <a:t>Designs service health monitoring</a:t>
            </a:r>
          </a:p>
          <a:p>
            <a:pPr algn="r"/>
            <a:r>
              <a:rPr lang="en-US" sz="1000" dirty="0">
                <a:latin typeface="Aptos" panose="020B0004020202020204" pitchFamily="34" charset="0"/>
              </a:rPr>
              <a:t>aligned to mission outcomes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579F15-B493-C21C-669C-73DEC6A358A0}"/>
              </a:ext>
            </a:extLst>
          </p:cNvPr>
          <p:cNvSpPr txBox="1"/>
          <p:nvPr/>
        </p:nvSpPr>
        <p:spPr>
          <a:xfrm>
            <a:off x="4588685" y="1823933"/>
            <a:ext cx="223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Implements automation and response workflows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1589C0-9D12-6091-0E25-DC1BF295F67F}"/>
              </a:ext>
            </a:extLst>
          </p:cNvPr>
          <p:cNvSpPr txBox="1"/>
          <p:nvPr/>
        </p:nvSpPr>
        <p:spPr>
          <a:xfrm>
            <a:off x="4601644" y="2535304"/>
            <a:ext cx="218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Provides engineering support to ensure long-term success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D53D1FF-6313-6021-DC1C-2293163690D5}"/>
              </a:ext>
            </a:extLst>
          </p:cNvPr>
          <p:cNvCxnSpPr>
            <a:cxnSpLocks/>
          </p:cNvCxnSpPr>
          <p:nvPr/>
        </p:nvCxnSpPr>
        <p:spPr>
          <a:xfrm>
            <a:off x="435509" y="3286542"/>
            <a:ext cx="6901383" cy="0"/>
          </a:xfrm>
          <a:prstGeom prst="line">
            <a:avLst/>
          </a:pr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DD0932A-118B-1441-E39F-C19407F12F3D}"/>
              </a:ext>
            </a:extLst>
          </p:cNvPr>
          <p:cNvCxnSpPr>
            <a:cxnSpLocks/>
          </p:cNvCxnSpPr>
          <p:nvPr/>
        </p:nvCxnSpPr>
        <p:spPr>
          <a:xfrm>
            <a:off x="435509" y="7136299"/>
            <a:ext cx="6901383" cy="0"/>
          </a:xfrm>
          <a:prstGeom prst="line">
            <a:avLst/>
          </a:pr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phic 77">
            <a:extLst>
              <a:ext uri="{FF2B5EF4-FFF2-40B4-BE49-F238E27FC236}">
                <a16:creationId xmlns:a16="http://schemas.microsoft.com/office/drawing/2014/main" id="{46E68B4B-FA37-B27B-DDBF-E3660A43A3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58634" y="2597392"/>
            <a:ext cx="314584" cy="314584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935716D9-6E5A-02EC-CC42-F230FFFFEA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70532" y="2570788"/>
            <a:ext cx="357158" cy="35715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B15EA90-DC99-2A12-DBE8-09A9B9F1F5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7280" y="1861776"/>
            <a:ext cx="357158" cy="35715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09189865-7547-A87A-3445-29C490CB840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18878" y="1841069"/>
            <a:ext cx="393127" cy="39312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F0FD717-E557-0631-3F2B-EF948C27C586}"/>
              </a:ext>
            </a:extLst>
          </p:cNvPr>
          <p:cNvSpPr txBox="1"/>
          <p:nvPr/>
        </p:nvSpPr>
        <p:spPr>
          <a:xfrm>
            <a:off x="952618" y="7468866"/>
            <a:ext cx="337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ptos" panose="020B0004020202020204" pitchFamily="34" charset="0"/>
              </a:rPr>
              <a:t>Customer Outcomes </a:t>
            </a:r>
            <a:endParaRPr lang="en-US" sz="14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4012BAC-B164-DB1F-D360-48E4A7DE923B}"/>
              </a:ext>
            </a:extLst>
          </p:cNvPr>
          <p:cNvSpPr/>
          <p:nvPr/>
        </p:nvSpPr>
        <p:spPr>
          <a:xfrm>
            <a:off x="1002689" y="7945088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BC11DA22-B5E4-E478-34E3-71E4D11C57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7996" y="8013195"/>
            <a:ext cx="320985" cy="320985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98696BF2-80B8-1D5A-DBC9-D3A4C914A008}"/>
              </a:ext>
            </a:extLst>
          </p:cNvPr>
          <p:cNvSpPr/>
          <p:nvPr/>
        </p:nvSpPr>
        <p:spPr>
          <a:xfrm>
            <a:off x="1002689" y="8637488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64AEE3CB-12A8-825B-90D6-3D419334672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7996" y="8705595"/>
            <a:ext cx="320985" cy="32098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E10641DC-B78B-5AC4-961A-835DE4B1415D}"/>
              </a:ext>
            </a:extLst>
          </p:cNvPr>
          <p:cNvSpPr txBox="1"/>
          <p:nvPr/>
        </p:nvSpPr>
        <p:spPr>
          <a:xfrm>
            <a:off x="1552903" y="7973632"/>
            <a:ext cx="1693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Faster detection of network and service issues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3C997F4-EE88-B41E-7146-16388F19D103}"/>
              </a:ext>
            </a:extLst>
          </p:cNvPr>
          <p:cNvSpPr txBox="1"/>
          <p:nvPr/>
        </p:nvSpPr>
        <p:spPr>
          <a:xfrm>
            <a:off x="1554741" y="8694578"/>
            <a:ext cx="190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Reduced time to resolve outages and performance problems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1795870-A34E-8CB1-DAE2-5B4A24372098}"/>
              </a:ext>
            </a:extLst>
          </p:cNvPr>
          <p:cNvSpPr/>
          <p:nvPr/>
        </p:nvSpPr>
        <p:spPr>
          <a:xfrm>
            <a:off x="4357451" y="7945088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228A02CF-C766-C502-3628-EAB48541483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32758" y="8013195"/>
            <a:ext cx="320985" cy="320985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C1B47A02-3EF7-1CE3-D7B5-A391B899D867}"/>
              </a:ext>
            </a:extLst>
          </p:cNvPr>
          <p:cNvSpPr/>
          <p:nvPr/>
        </p:nvSpPr>
        <p:spPr>
          <a:xfrm>
            <a:off x="4357451" y="8637488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raphic 92">
            <a:extLst>
              <a:ext uri="{FF2B5EF4-FFF2-40B4-BE49-F238E27FC236}">
                <a16:creationId xmlns:a16="http://schemas.microsoft.com/office/drawing/2014/main" id="{68A2831E-3F17-CC70-08A8-BD26C79336A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32758" y="8705595"/>
            <a:ext cx="320985" cy="32098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2500207-53DE-DCDA-5A1A-C638171F7945}"/>
              </a:ext>
            </a:extLst>
          </p:cNvPr>
          <p:cNvSpPr txBox="1"/>
          <p:nvPr/>
        </p:nvSpPr>
        <p:spPr>
          <a:xfrm>
            <a:off x="4907664" y="7973632"/>
            <a:ext cx="1907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Unified operational visibility across the enterprise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031E67F-F012-B801-496D-22376FAA50EF}"/>
              </a:ext>
            </a:extLst>
          </p:cNvPr>
          <p:cNvSpPr txBox="1"/>
          <p:nvPr/>
        </p:nvSpPr>
        <p:spPr>
          <a:xfrm>
            <a:off x="4909503" y="8694578"/>
            <a:ext cx="190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" panose="020B0004020202020204" pitchFamily="34" charset="0"/>
              </a:rPr>
              <a:t>Greater value from existing Cisco and Splunk investments </a:t>
            </a:r>
            <a:endParaRPr lang="en-US" sz="1000" b="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se2022">
  <a:themeElements>
    <a:clrScheme name="Custom 1">
      <a:dk1>
        <a:srgbClr val="3B495A"/>
      </a:dk1>
      <a:lt1>
        <a:srgbClr val="FFFFFF"/>
      </a:lt1>
      <a:dk2>
        <a:srgbClr val="003C52"/>
      </a:dk2>
      <a:lt2>
        <a:srgbClr val="FFB600"/>
      </a:lt2>
      <a:accent1>
        <a:srgbClr val="00BBCA"/>
      </a:accent1>
      <a:accent2>
        <a:srgbClr val="FF8100"/>
      </a:accent2>
      <a:accent3>
        <a:srgbClr val="3084C9"/>
      </a:accent3>
      <a:accent4>
        <a:srgbClr val="113566"/>
      </a:accent4>
      <a:accent5>
        <a:srgbClr val="FF1C5C"/>
      </a:accent5>
      <a:accent6>
        <a:srgbClr val="C3C800"/>
      </a:accent6>
      <a:hlink>
        <a:srgbClr val="00DBD1"/>
      </a:hlink>
      <a:folHlink>
        <a:srgbClr val="F8DF0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000" b="0" i="0" dirty="0" smtClean="0">
            <a:solidFill>
              <a:schemeClr val="tx1"/>
            </a:solidFill>
            <a:latin typeface="Aptos" panose="020B00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e2022" id="{917FE6A0-70D0-444F-A0A2-F74A0721BA6D}" vid="{10E02AE4-B7F7-8449-9C47-CC402AF63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ase2022</Template>
  <TotalTime>2649</TotalTime>
  <Words>338</Words>
  <Application>Microsoft Macintosh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Aptos</vt:lpstr>
      <vt:lpstr>Arial</vt:lpstr>
      <vt:lpstr>Avenir Black</vt:lpstr>
      <vt:lpstr>Avenir Book</vt:lpstr>
      <vt:lpstr>Avenir Light</vt:lpstr>
      <vt:lpstr>Avenir Next</vt:lpstr>
      <vt:lpstr>Avenir Next Condensed</vt:lpstr>
      <vt:lpstr>Avenir Next Condensed Ultra Lig</vt:lpstr>
      <vt:lpstr>Calibri</vt:lpstr>
      <vt:lpstr>Poppins</vt:lpstr>
      <vt:lpstr>ase2022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Barretto</dc:creator>
  <cp:lastModifiedBy>Tate Jerussi</cp:lastModifiedBy>
  <cp:revision>29</cp:revision>
  <dcterms:created xsi:type="dcterms:W3CDTF">2023-01-31T14:25:17Z</dcterms:created>
  <dcterms:modified xsi:type="dcterms:W3CDTF">2026-03-19T15:12:33Z</dcterms:modified>
</cp:coreProperties>
</file>